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48" r:id="rId10"/>
    <p:sldId id="409" r:id="rId11"/>
    <p:sldId id="411" r:id="rId12"/>
    <p:sldId id="412" r:id="rId13"/>
    <p:sldId id="418" r:id="rId14"/>
    <p:sldId id="423" r:id="rId15"/>
    <p:sldId id="424" r:id="rId16"/>
    <p:sldId id="425" r:id="rId17"/>
    <p:sldId id="445" r:id="rId18"/>
    <p:sldId id="426" r:id="rId19"/>
    <p:sldId id="419" r:id="rId20"/>
    <p:sldId id="427" r:id="rId21"/>
    <p:sldId id="428" r:id="rId22"/>
    <p:sldId id="420" r:id="rId23"/>
    <p:sldId id="421" r:id="rId24"/>
    <p:sldId id="429" r:id="rId25"/>
    <p:sldId id="377" r:id="rId26"/>
    <p:sldId id="430" r:id="rId27"/>
    <p:sldId id="432" r:id="rId28"/>
    <p:sldId id="435" r:id="rId29"/>
    <p:sldId id="438" r:id="rId30"/>
    <p:sldId id="436" r:id="rId31"/>
    <p:sldId id="437" r:id="rId32"/>
    <p:sldId id="433" r:id="rId33"/>
    <p:sldId id="439" r:id="rId34"/>
    <p:sldId id="434" r:id="rId35"/>
    <p:sldId id="440" r:id="rId36"/>
    <p:sldId id="441" r:id="rId37"/>
    <p:sldId id="444" r:id="rId38"/>
    <p:sldId id="442" r:id="rId39"/>
    <p:sldId id="443" r:id="rId40"/>
    <p:sldId id="406" r:id="rId41"/>
    <p:sldId id="446" r:id="rId42"/>
    <p:sldId id="447" r:id="rId43"/>
    <p:sldId id="333" r:id="rId4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48"/>
            <p14:sldId id="409"/>
            <p14:sldId id="411"/>
            <p14:sldId id="412"/>
            <p14:sldId id="418"/>
            <p14:sldId id="423"/>
            <p14:sldId id="424"/>
            <p14:sldId id="425"/>
            <p14:sldId id="445"/>
            <p14:sldId id="426"/>
            <p14:sldId id="419"/>
            <p14:sldId id="427"/>
            <p14:sldId id="428"/>
            <p14:sldId id="420"/>
            <p14:sldId id="421"/>
            <p14:sldId id="429"/>
            <p14:sldId id="377"/>
            <p14:sldId id="430"/>
            <p14:sldId id="432"/>
            <p14:sldId id="435"/>
            <p14:sldId id="438"/>
            <p14:sldId id="436"/>
            <p14:sldId id="437"/>
            <p14:sldId id="433"/>
            <p14:sldId id="439"/>
            <p14:sldId id="434"/>
            <p14:sldId id="440"/>
            <p14:sldId id="441"/>
            <p14:sldId id="444"/>
            <p14:sldId id="442"/>
            <p14:sldId id="443"/>
            <p14:sldId id="406"/>
            <p14:sldId id="446"/>
            <p14:sldId id="447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2022/8/31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2022/8/31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2022/8/31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2022/8/31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math.harvard.edu/~ctm/home/text/others/shannon/entropy/entropy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压缩效率的衡量指标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CR (Compression ratio)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衡量了压缩前后的比值，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CR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越大，压缩程度越高。公式定义如下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Compression rate </a:t>
                </a:r>
                <a:r>
                  <a:rPr lang="zh-CN" altLang="en-US" sz="1800" dirty="0"/>
                  <a:t>（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非正式表达，压缩率</a:t>
                </a:r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相对数据冗余</a:t>
                </a:r>
                <a:r>
                  <a:rPr lang="en-US" altLang="zh-CN" sz="1800" dirty="0"/>
                  <a:t>R</a:t>
                </a:r>
                <a:r>
                  <a:rPr lang="zh-CN" altLang="en-US" sz="1800" dirty="0"/>
                  <a:t>，描述了有多少比例数据被压缩掉了，或者是相对冗余的。定义如下：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3" y="1439655"/>
            <a:ext cx="5172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9931131" cy="640080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图像压缩可以分为无损压缩和有损压缩。</a:t>
            </a:r>
            <a:endParaRPr lang="en-US" altLang="zh-CN" sz="24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61163"/>
                  </p:ext>
                </p:extLst>
              </p:nvPr>
            </p:nvGraphicFramePr>
            <p:xfrm>
              <a:off x="1188018" y="2278888"/>
              <a:ext cx="9012621" cy="4007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4207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243649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&gt; </a:t>
                          </a:r>
                          <a:r>
                            <a:rPr lang="zh-CN" altLang="en-US" sz="2400" dirty="0"/>
                            <a:t>信息熵 </a:t>
                          </a:r>
                          <a:r>
                            <a:rPr lang="en-US" altLang="zh-CN" sz="2400" dirty="0"/>
                            <a:t>Entropy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经验 </a:t>
                          </a:r>
                          <a:r>
                            <a:rPr lang="en-US" altLang="zh-CN" sz="2400" dirty="0"/>
                            <a:t>CR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CR &lt; 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sz="2400" dirty="0"/>
                            <a:t>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61163"/>
                  </p:ext>
                </p:extLst>
              </p:nvPr>
            </p:nvGraphicFramePr>
            <p:xfrm>
              <a:off x="1188018" y="2278888"/>
              <a:ext cx="9012621" cy="4007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4207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243649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&gt; </a:t>
                          </a:r>
                          <a:r>
                            <a:rPr lang="zh-CN" altLang="en-US" sz="2400" dirty="0"/>
                            <a:t>信息熵 </a:t>
                          </a:r>
                          <a:r>
                            <a:rPr lang="en-US" altLang="zh-CN" sz="2400" dirty="0"/>
                            <a:t>Entropy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经验 </a:t>
                          </a:r>
                          <a:r>
                            <a:rPr lang="en-US" altLang="zh-CN" sz="2400" dirty="0"/>
                            <a:t>CR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CR &lt; 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06" t="-388496" r="-811" b="-102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无损压缩的设计目标是最小化</a:t>
            </a:r>
            <a:r>
              <a:rPr lang="zh-CN" altLang="en-US" sz="20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2000" dirty="0">
                <a:solidFill>
                  <a:srgbClr val="FF0000"/>
                </a:solidFill>
              </a:rPr>
              <a:t>bit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无损压缩通过挖掘数据的统计属性：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/>
              <a:t>灰度的概率分布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/>
              <a:t>编码冗余（编码冗余是用于表示信息实体的符号系统。每个符号赋予一个编码符号的序列，称为码字。在二维灰度阵列中，表示灰度</a:t>
            </a:r>
            <a:r>
              <a:rPr lang="en-US" altLang="zh-CN" sz="2000" dirty="0"/>
              <a:t>8bit</a:t>
            </a:r>
            <a:r>
              <a:rPr lang="zh-CN" altLang="en-US" sz="2000" dirty="0"/>
              <a:t>编码所需的比特数要比该灰度所需的比特数多）</a:t>
            </a:r>
            <a:endParaRPr lang="en-US" altLang="zh-CN" sz="20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26" y="1637039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5955872" y="3922776"/>
                <a:ext cx="6094948" cy="2458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18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872" y="3922776"/>
                <a:ext cx="6094948" cy="2458109"/>
              </a:xfrm>
              <a:prstGeom prst="rect">
                <a:avLst/>
              </a:prstGeom>
              <a:blipFill>
                <a:blip r:embed="rId3"/>
                <a:stretch>
                  <a:fillRect l="-800" r="-900" b="-2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编码冗余与 </a:t>
            </a: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52" y="1435608"/>
            <a:ext cx="2190863" cy="213371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采用</a:t>
            </a:r>
            <a:r>
              <a:rPr lang="en-US" altLang="zh-CN" sz="2400" dirty="0"/>
              <a:t>8 bit </a:t>
            </a:r>
            <a:r>
              <a:rPr lang="zh-CN" altLang="en-US" sz="2400" dirty="0"/>
              <a:t>表示灰度，将右图编码成二进制。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752" y="4111647"/>
            <a:ext cx="2190863" cy="23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41" y="2235138"/>
            <a:ext cx="5200917" cy="238772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7" y="4986002"/>
            <a:ext cx="8632164" cy="108056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文件大小？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CR ?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079B9CC-058E-8B8B-CAC1-7FF83912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000" b="1" dirty="0"/>
              <a:t>Fixed-Length Code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特征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使用了相同长度的 </a:t>
            </a:r>
            <a:r>
              <a:rPr lang="en-US" altLang="zh-CN" sz="1600" dirty="0"/>
              <a:t>bit </a:t>
            </a:r>
            <a:r>
              <a:rPr lang="zh-CN" altLang="en-US" sz="1600" dirty="0"/>
              <a:t>数量来表示所有可能的符号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简化了编码和解码过程</a:t>
            </a:r>
            <a:endParaRPr lang="en-US" altLang="zh-CN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应用：</a:t>
            </a:r>
            <a:endParaRPr lang="en-US" altLang="zh-CN" sz="16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/>
              <a:t>条形码 </a:t>
            </a:r>
            <a:r>
              <a:rPr lang="en-US" altLang="zh-CN" sz="14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52" y="2087355"/>
            <a:ext cx="4789048" cy="30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4868392"/>
            <a:ext cx="10372566" cy="154155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是否还有优化的空间？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66" y="2173445"/>
            <a:ext cx="2292468" cy="199400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BD9CD64-5331-E0CF-C0FB-E51729BA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Run-length coding </a:t>
            </a:r>
            <a:r>
              <a:rPr lang="zh-CN" altLang="en-US" sz="2800" dirty="0"/>
              <a:t>行程长度编码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97024"/>
            <a:ext cx="11162793" cy="51171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举例来说，一组字符串</a:t>
            </a:r>
            <a:r>
              <a:rPr lang="en-US" altLang="zh-CN" sz="2400" dirty="0">
                <a:solidFill>
                  <a:srgbClr val="FF0000"/>
                </a:solidFill>
              </a:rPr>
              <a:t>“AAAABBBCCDEEEE”</a:t>
            </a:r>
            <a:r>
              <a:rPr lang="zh-CN" altLang="en-US" sz="2400" dirty="0">
                <a:solidFill>
                  <a:srgbClr val="FF0000"/>
                </a:solidFill>
              </a:rPr>
              <a:t>，由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E</a:t>
            </a:r>
            <a:r>
              <a:rPr lang="zh-CN" altLang="en-US" sz="2400" dirty="0">
                <a:solidFill>
                  <a:srgbClr val="FF0000"/>
                </a:solidFill>
              </a:rPr>
              <a:t>组成，经过行程长度编码可将字符串压缩为</a:t>
            </a:r>
            <a:r>
              <a:rPr lang="en-US" altLang="zh-CN" sz="2400" dirty="0">
                <a:solidFill>
                  <a:srgbClr val="FF0000"/>
                </a:solidFill>
              </a:rPr>
              <a:t>4A3B2C1D4E(</a:t>
            </a:r>
            <a:r>
              <a:rPr lang="zh-CN" altLang="en-US" sz="2400" dirty="0">
                <a:solidFill>
                  <a:srgbClr val="FF0000"/>
                </a:solidFill>
              </a:rPr>
              <a:t>由</a:t>
            </a:r>
            <a:r>
              <a:rPr lang="en-US" altLang="zh-CN" sz="2400" dirty="0">
                <a:solidFill>
                  <a:srgbClr val="FF0000"/>
                </a:solidFill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</a:rPr>
              <a:t>个单位转成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个单位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B34EC2-D656-E854-1876-6764A19A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68" y="3058591"/>
            <a:ext cx="2292468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变长编码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变长编码的步骤</a:t>
            </a:r>
            <a:r>
              <a:rPr lang="en-US" altLang="zh-CN" sz="1800" dirty="0"/>
              <a:t>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使用不同长度的码字进行编码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给频率最高的符号赋值最短的码字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给频率最低的符号赋值最长的码字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压缩更加有效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主流的变长编码包括：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Morse code 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Shannon-Fano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FF0000"/>
                </a:solidFill>
              </a:rPr>
              <a:t>Huffman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51" y="1614006"/>
            <a:ext cx="5521027" cy="1814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的编码过程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C128A-AAB3-C1D9-7700-F11023C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39" y="1856861"/>
            <a:ext cx="6834322" cy="314427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45554-547B-3D2E-B463-795D634061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5076496"/>
            <a:ext cx="10372566" cy="133344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根据</a:t>
            </a:r>
            <a:r>
              <a:rPr lang="en-US" altLang="zh-CN" sz="2000" dirty="0"/>
              <a:t>Symbol</a:t>
            </a:r>
            <a:r>
              <a:rPr lang="zh-CN" altLang="en-US" sz="2000" dirty="0"/>
              <a:t>的发生频率，建立</a:t>
            </a:r>
            <a:r>
              <a:rPr lang="en-US" altLang="zh-CN" sz="2000" dirty="0"/>
              <a:t>Symbol-codeword </a:t>
            </a:r>
            <a:r>
              <a:rPr lang="zh-CN" altLang="en-US" sz="2000" dirty="0"/>
              <a:t>的字典。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根据字典，将图像编码成二进制数据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有损压缩与无损压缩的概念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三种图像冗余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 （固定长度编码</a:t>
            </a:r>
            <a:r>
              <a:rPr lang="en-US" altLang="zh-CN" sz="2400" dirty="0"/>
              <a:t>/</a:t>
            </a:r>
            <a:r>
              <a:rPr lang="zh-CN" altLang="en-US" sz="2400" dirty="0"/>
              <a:t>变长编码）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像素间冗余 （差分预测编码）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心理视觉冗余 （变换域编码）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JPEG</a:t>
            </a:r>
            <a:r>
              <a:rPr lang="zh-CN" altLang="en-US" sz="2400" dirty="0"/>
              <a:t>图像格式的压缩步骤与原理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12EC4-7F71-27D3-C19D-D3C4EA2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20" y="1394733"/>
            <a:ext cx="7356160" cy="40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685" y="4433264"/>
            <a:ext cx="11094628" cy="158569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前缀码是唯一可译的。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前缀码的判断规则，任意码字都不是其他字符编码的前缀。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FDDF-6BF0-D181-0F9D-8FA9C3B1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85" y="1700451"/>
            <a:ext cx="6051861" cy="2362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BE39-C2E5-1801-FE08-D92AC0C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46" y="1700450"/>
            <a:ext cx="1963741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霍夫曼编码（</a:t>
            </a:r>
            <a:r>
              <a:rPr lang="en-US" altLang="zh-CN" sz="1800" dirty="0"/>
              <a:t>Huffman coding</a:t>
            </a:r>
            <a:r>
              <a:rPr lang="zh-CN" altLang="en-US" sz="1800" dirty="0"/>
              <a:t>）是一种可变长的前缀码。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霍夫曼编码的算法过程：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根据符号出现的概率降序排序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从频率低的两个符号 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 </a:t>
            </a:r>
            <a:r>
              <a:rPr lang="zh-CN" altLang="en-US" sz="1800" dirty="0"/>
              <a:t>开始，给最低的概率符号辅助</a:t>
            </a:r>
            <a:r>
              <a:rPr lang="en-US" altLang="zh-CN" sz="1800" dirty="0"/>
              <a:t>0</a:t>
            </a:r>
            <a:r>
              <a:rPr lang="zh-CN" altLang="en-US" sz="1800" dirty="0"/>
              <a:t>，次低的赋值</a:t>
            </a:r>
            <a:r>
              <a:rPr lang="en-US" altLang="zh-CN" sz="1800" dirty="0"/>
              <a:t>1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合并刚才的两个符号 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  </a:t>
            </a:r>
            <a:r>
              <a:rPr lang="zh-CN" altLang="en-US" sz="1800" dirty="0"/>
              <a:t>组成新符号</a:t>
            </a:r>
            <a:r>
              <a:rPr lang="en-US" altLang="zh-CN" sz="1800" dirty="0"/>
              <a:t>{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}</a:t>
            </a:r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带着</a:t>
            </a:r>
            <a:r>
              <a:rPr lang="en-US" altLang="zh-CN" sz="1800" dirty="0"/>
              <a:t>{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}</a:t>
            </a:r>
            <a:r>
              <a:rPr lang="zh-CN" altLang="en-US" sz="1800" dirty="0"/>
              <a:t>以及加起来的概率，重新排序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重复上述操作，直至排序列表中只有两个符号。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80ABF-945F-4F1A-A77E-0573E8B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637" y="1869858"/>
            <a:ext cx="1907769" cy="31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举例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8403977" cy="64008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假设我们有</a:t>
            </a:r>
            <a:r>
              <a:rPr lang="en-US" altLang="zh-CN" sz="1800" dirty="0"/>
              <a:t>A,B,C,D,E</a:t>
            </a:r>
            <a:r>
              <a:rPr lang="zh-CN" altLang="en-US" sz="1800" dirty="0"/>
              <a:t>字符，频率依次是</a:t>
            </a:r>
            <a:r>
              <a:rPr lang="en-US" altLang="zh-CN" sz="1800" dirty="0"/>
              <a:t>15</a:t>
            </a:r>
            <a:r>
              <a:rPr lang="zh-CN" altLang="en-US" sz="1800" dirty="0"/>
              <a:t>，</a:t>
            </a:r>
            <a:r>
              <a:rPr lang="en-US" altLang="zh-CN" sz="1800" dirty="0"/>
              <a:t>7</a:t>
            </a:r>
            <a:r>
              <a:rPr lang="zh-CN" altLang="en-US" sz="1800" dirty="0"/>
              <a:t>，</a:t>
            </a:r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5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500EBD-A3D5-F5C7-EDE1-F39F1BB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5" y="2075688"/>
            <a:ext cx="5636082" cy="416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b="0" dirty="0">
                    <a:latin typeface="Cambria Math" panose="02040503050406030204" pitchFamily="18" charset="0"/>
                  </a:rPr>
                  <a:t>Huffman code: A – 0 ; B – 111; C - 110; D-101;E-100. 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1∗0.385+3∗0.1795+3∗0.1538+3∗0.1538+3∗0.1282=2.231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en-US" altLang="zh-CN" sz="18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ent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𝑟𝑜𝑝𝑦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=2.152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𝑖𝑡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  <a:blipFill>
                <a:blip r:embed="rId3"/>
                <a:stretch>
                  <a:fillRect l="-1029" r="-1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例题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C237D-0CF1-B287-202E-7324814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1D889-60EF-3AB5-B93B-FD3E2637C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263344"/>
            <a:ext cx="10515555" cy="766624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对下列图像进行</a:t>
            </a:r>
            <a:r>
              <a:rPr lang="en-US" altLang="zh-CN" sz="2000" dirty="0">
                <a:solidFill>
                  <a:schemeClr val="tx1"/>
                </a:solidFill>
              </a:rPr>
              <a:t>Huffman</a:t>
            </a:r>
            <a:r>
              <a:rPr lang="zh-CN" altLang="en-US" sz="2000" dirty="0">
                <a:solidFill>
                  <a:schemeClr val="tx1"/>
                </a:solidFill>
              </a:rPr>
              <a:t>编码，并计算平均编码长度和信息熵。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70CAB2E-C97E-9C44-B553-D6817CDF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80374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无损压缩的下限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无损压缩的平均编码长度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信息熵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编码效率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Coding efficiency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公式定义如下：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显然，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越大，效率越高。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越小，效率越低。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l="-1143" r="-5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166ADE-4002-99DD-4F25-790C3A13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36" y="1681924"/>
            <a:ext cx="4610240" cy="3323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5E9DC-D303-39C3-E153-67DE70811060}"/>
              </a:ext>
            </a:extLst>
          </p:cNvPr>
          <p:cNvSpPr txBox="1"/>
          <p:nvPr/>
        </p:nvSpPr>
        <p:spPr>
          <a:xfrm>
            <a:off x="7786416" y="5005387"/>
            <a:ext cx="3946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hlinkClick r:id="rId4"/>
              </a:rPr>
              <a:t>Shannon </a:t>
            </a:r>
            <a:r>
              <a:rPr lang="zh-CN" altLang="en-US" sz="1600" dirty="0">
                <a:hlinkClick r:id="rId4"/>
              </a:rPr>
              <a:t>第一定律的数学证明</a:t>
            </a:r>
            <a:endParaRPr lang="en-US" altLang="zh-CN" sz="1600" dirty="0"/>
          </a:p>
          <a:p>
            <a:r>
              <a:rPr lang="en-US" altLang="zh-CN" sz="1600" dirty="0"/>
              <a:t>A Mathematical Theory of Communication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Cambria Math" panose="02040503050406030204" pitchFamily="18" charset="0"/>
              </a:rPr>
              <a:t>如果一个像素能够合理地从它周围地像素中预测得到，则称该图像存在像素间冗余（</a:t>
            </a:r>
            <a:r>
              <a:rPr lang="en-US" altLang="zh-CN" sz="2000" b="0" dirty="0">
                <a:latin typeface="Cambria Math" panose="02040503050406030204" pitchFamily="18" charset="0"/>
              </a:rPr>
              <a:t>Interpixel redundancy</a:t>
            </a:r>
            <a:r>
              <a:rPr lang="zh-CN" altLang="en-US" sz="2000" b="0" dirty="0">
                <a:latin typeface="Cambria Math" panose="02040503050406030204" pitchFamily="18" charset="0"/>
              </a:rPr>
              <a:t>）因为多数二维阵列的像素是</a:t>
            </a:r>
            <a:r>
              <a:rPr lang="zh-CN" altLang="en-US" sz="2000" b="0" dirty="0">
                <a:solidFill>
                  <a:srgbClr val="FF0000"/>
                </a:solidFill>
                <a:latin typeface="Cambria Math" panose="02040503050406030204" pitchFamily="18" charset="0"/>
              </a:rPr>
              <a:t>空间相关</a:t>
            </a:r>
            <a:r>
              <a:rPr lang="zh-CN" altLang="en-US" sz="2000" b="0" dirty="0">
                <a:latin typeface="Cambria Math" panose="02040503050406030204" pitchFamily="18" charset="0"/>
              </a:rPr>
              <a:t>的（每个像素取决于向量像素）。在相关像素的表示中，信息没必要重复。</a:t>
            </a:r>
            <a:endParaRPr lang="en-US" altLang="zh-CN" sz="20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像素间冗余取决于图像的分辨率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ambria Math" panose="02040503050406030204" pitchFamily="18" charset="0"/>
              </a:rPr>
              <a:t>分辨率越高，像素间冗余越多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ambria Math" panose="02040503050406030204" pitchFamily="18" charset="0"/>
              </a:rPr>
              <a:t>分辨率越低，像素间冗余越少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84A04B-B286-E612-DF4A-414654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1451373"/>
            <a:ext cx="4934204" cy="3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差分预测编码调制 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(Differential Pulse code modulation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DPCM)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能够充分利用像素间的冗余来对图像进行压缩，既可以是无损压缩也可以是有损压缩。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(DPCM+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量化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+Huffman Coding)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差分预测编码器原理如右图所示：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 是原序列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通过编码器得到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一并保存或发生。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解码器，通过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复原信号。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69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DPCM</a:t>
            </a:r>
            <a:r>
              <a:rPr lang="zh-CN" altLang="en-US" sz="2800" dirty="0"/>
              <a:t>压缩算法的有效性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) = 3.0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bit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现序列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) = 2.75 bit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信息熵变小了！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后续我们还可以对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再进行变长编码（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Huffman coding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再举个例子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[3,4,5,6,7,8,9…,100]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，输出序列多少？信息熵前后多少？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DPCM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算法为什么有效？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 r="-2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304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5047857" y="3890616"/>
            <a:ext cx="316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latin typeface="Cambria Math" panose="02040503050406030204" pitchFamily="18" charset="0"/>
              </a:rPr>
              <a:t>Raster-scan DPCM coding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46946-C7DD-ED6B-FDE0-EB9B6AF5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48" y="1276348"/>
            <a:ext cx="4953104" cy="2614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831D12-166F-4561-92A3-1801AE1E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48" y="4167615"/>
            <a:ext cx="4753335" cy="23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考虑如下场景，使用 </a:t>
                </a:r>
                <a:r>
                  <a:rPr lang="en-US" altLang="zh-CN" sz="1800" dirty="0"/>
                  <a:t>720P</a:t>
                </a:r>
                <a:r>
                  <a:rPr lang="zh-CN" altLang="en-US" sz="1800" dirty="0"/>
                  <a:t>分辨率（</a:t>
                </a:r>
                <a:r>
                  <a:rPr lang="en-US" altLang="zh-CN" sz="1800" dirty="0"/>
                  <a:t>1280*720 pixels, standard HD</a:t>
                </a:r>
                <a:r>
                  <a:rPr lang="zh-CN" altLang="en-US" sz="1800" dirty="0"/>
                  <a:t>），</a:t>
                </a:r>
                <a:r>
                  <a:rPr lang="en-US" altLang="zh-CN" sz="1800" dirty="0"/>
                  <a:t>24bit </a:t>
                </a:r>
                <a:r>
                  <a:rPr lang="zh-CN" altLang="en-US" sz="1800" dirty="0"/>
                  <a:t>颜色深度播放 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小时的电影，视频以 </a:t>
                </a:r>
                <a:r>
                  <a:rPr lang="en-US" altLang="zh-CN" sz="1800" dirty="0"/>
                  <a:t>30 frame/s </a:t>
                </a:r>
                <a:r>
                  <a:rPr lang="zh-CN" altLang="en-US" sz="1800" dirty="0"/>
                  <a:t>速度播放。求该电影的文件大小？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心理视觉冗余与有损压缩算法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Cambria Math" panose="02040503050406030204" pitchFamily="18" charset="0"/>
              </a:rPr>
              <a:t>人类的视觉系统</a:t>
            </a:r>
            <a:r>
              <a:rPr lang="zh-CN" altLang="en-US" sz="1800" b="0" dirty="0">
                <a:solidFill>
                  <a:srgbClr val="FF0000"/>
                </a:solidFill>
                <a:latin typeface="Cambria Math" panose="02040503050406030204" pitchFamily="18" charset="0"/>
              </a:rPr>
              <a:t>并不是对所有光的色彩和频率都比较敏感，而且因人而异</a:t>
            </a:r>
            <a:r>
              <a:rPr lang="zh-CN" altLang="en-US" sz="1800" b="0" dirty="0">
                <a:latin typeface="Cambria Math" panose="02040503050406030204" pitchFamily="18" charset="0"/>
              </a:rPr>
              <a:t>。我们可以通过减少图像上的一些信息，来达到压缩的目的。比如高频信号。</a:t>
            </a:r>
            <a:endParaRPr lang="en-US" altLang="zh-CN" sz="1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有损压缩算法定义</a:t>
            </a:r>
            <a:r>
              <a:rPr lang="en-US" altLang="zh-CN" sz="1800" dirty="0">
                <a:latin typeface="Cambria Math" panose="02040503050406030204" pitchFamily="18" charset="0"/>
              </a:rPr>
              <a:t>: </a:t>
            </a:r>
            <a:r>
              <a:rPr lang="zh-CN" altLang="en-US" sz="1800" dirty="0">
                <a:latin typeface="Cambria Math" panose="02040503050406030204" pitchFamily="18" charset="0"/>
              </a:rPr>
              <a:t>无法通过解码得到原信号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Cambria Math" panose="02040503050406030204" pitchFamily="18" charset="0"/>
              </a:rPr>
              <a:t>优点：更高的压缩率 </a:t>
            </a:r>
            <a:r>
              <a:rPr lang="en-US" altLang="zh-CN" sz="1800" dirty="0">
                <a:latin typeface="Cambria Math" panose="02040503050406030204" pitchFamily="18" charset="0"/>
              </a:rPr>
              <a:t>Compression ratio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Cambria Math" panose="02040503050406030204" pitchFamily="18" charset="0"/>
              </a:rPr>
              <a:t>缺点：无法通过解码得到原信号，信息有一定损失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8BA9A-A199-4D74-23D2-65BC8FA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92" y="1451373"/>
            <a:ext cx="3401128" cy="2402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0E8B0-2580-2807-7132-4E0BB89A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2" y="4216863"/>
            <a:ext cx="3492429" cy="24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有损压缩质量的评价指标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Cambria Math" panose="02040503050406030204" pitchFamily="18" charset="0"/>
              </a:rPr>
              <a:t>有损压缩不仅要看压缩效率，还要评价压缩过后的图像质量</a:t>
            </a:r>
            <a:endParaRPr lang="en-US" altLang="zh-CN" sz="20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常见的图像质量评价方式有：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ambria Math" panose="02040503050406030204" pitchFamily="18" charset="0"/>
              </a:rPr>
              <a:t>客观数值：</a:t>
            </a:r>
            <a:r>
              <a:rPr lang="en-US" altLang="zh-CN" sz="2000" dirty="0">
                <a:latin typeface="Cambria Math" panose="02040503050406030204" pitchFamily="18" charset="0"/>
              </a:rPr>
              <a:t>SNR, PSNR </a:t>
            </a:r>
            <a:r>
              <a:rPr lang="zh-CN" altLang="en-US" sz="2000" dirty="0">
                <a:latin typeface="Cambria Math" panose="02040503050406030204" pitchFamily="18" charset="0"/>
              </a:rPr>
              <a:t>（越大越好）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ambria Math" panose="02040503050406030204" pitchFamily="18" charset="0"/>
              </a:rPr>
              <a:t>主观评价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65252-63FE-9152-5249-B816F3E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2145539"/>
            <a:ext cx="5105662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JPEG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格式就是采用的变换域压缩编码方式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5523-9C0F-A246-0851-F83C4C54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4" y="1354372"/>
            <a:ext cx="7517271" cy="4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 </a:t>
            </a:r>
            <a:r>
              <a:rPr lang="zh-CN" altLang="en-US" sz="2800" dirty="0"/>
              <a:t>的有效性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33813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一幅图像的时域与</a:t>
            </a: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DCT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变换后的频域，可以看到大部分信息存在低频位置。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DF45-1DA7-DB8E-AA98-B3E8C21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5" y="1749295"/>
            <a:ext cx="7330889" cy="3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格式与背景知识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0" dirty="0">
                <a:latin typeface="Cambria Math" panose="02040503050406030204" pitchFamily="18" charset="0"/>
              </a:rPr>
              <a:t>JPEG</a:t>
            </a:r>
            <a:r>
              <a:rPr lang="zh-CN" altLang="en-US" sz="2000" b="0" dirty="0">
                <a:latin typeface="Cambria Math" panose="02040503050406030204" pitchFamily="18" charset="0"/>
              </a:rPr>
              <a:t>（</a:t>
            </a:r>
            <a:r>
              <a:rPr lang="en-US" altLang="zh-CN" sz="2000" b="0" dirty="0">
                <a:latin typeface="Cambria Math" panose="02040503050406030204" pitchFamily="18" charset="0"/>
              </a:rPr>
              <a:t>Joint Photographic Experts Group</a:t>
            </a:r>
            <a:r>
              <a:rPr lang="zh-CN" altLang="en-US" sz="2000" b="0" dirty="0">
                <a:latin typeface="Cambria Math" panose="02040503050406030204" pitchFamily="18" charset="0"/>
              </a:rPr>
              <a:t>，联合图像专家小组）</a:t>
            </a:r>
            <a:endParaRPr lang="en-US" altLang="zh-CN" sz="20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Cambria Math" panose="02040503050406030204" pitchFamily="18" charset="0"/>
              </a:rPr>
              <a:t>此团队创立于</a:t>
            </a:r>
            <a:r>
              <a:rPr lang="en-US" altLang="zh-CN" sz="2000" b="0" dirty="0">
                <a:latin typeface="Cambria Math" panose="02040503050406030204" pitchFamily="18" charset="0"/>
              </a:rPr>
              <a:t>1986</a:t>
            </a:r>
            <a:r>
              <a:rPr lang="zh-CN" altLang="en-US" sz="2000" b="0" dirty="0">
                <a:latin typeface="Cambria Math" panose="02040503050406030204" pitchFamily="18" charset="0"/>
              </a:rPr>
              <a:t>年，其于</a:t>
            </a:r>
            <a:r>
              <a:rPr lang="en-US" altLang="zh-CN" sz="2000" b="0" dirty="0">
                <a:latin typeface="Cambria Math" panose="02040503050406030204" pitchFamily="18" charset="0"/>
              </a:rPr>
              <a:t>1992</a:t>
            </a:r>
            <a:r>
              <a:rPr lang="zh-CN" altLang="en-US" sz="2000" b="0" dirty="0">
                <a:latin typeface="Cambria Math" panose="02040503050406030204" pitchFamily="18" charset="0"/>
              </a:rPr>
              <a:t>年发布的 </a:t>
            </a:r>
            <a:r>
              <a:rPr lang="en-US" altLang="zh-CN" sz="2000" b="0" dirty="0">
                <a:latin typeface="Cambria Math" panose="02040503050406030204" pitchFamily="18" charset="0"/>
              </a:rPr>
              <a:t>JPEG </a:t>
            </a:r>
            <a:r>
              <a:rPr lang="zh-CN" altLang="en-US" sz="2000" b="0" dirty="0">
                <a:latin typeface="Cambria Math" panose="02040503050406030204" pitchFamily="18" charset="0"/>
              </a:rPr>
              <a:t>标准在</a:t>
            </a:r>
            <a:r>
              <a:rPr lang="en-US" altLang="zh-CN" sz="2000" b="0" dirty="0">
                <a:latin typeface="Cambria Math" panose="02040503050406030204" pitchFamily="18" charset="0"/>
              </a:rPr>
              <a:t>1994</a:t>
            </a:r>
            <a:r>
              <a:rPr lang="zh-CN" altLang="en-US" sz="2000" b="0" dirty="0">
                <a:latin typeface="Cambria Math" panose="02040503050406030204" pitchFamily="18" charset="0"/>
              </a:rPr>
              <a:t>年获得了 </a:t>
            </a:r>
            <a:r>
              <a:rPr lang="en-US" altLang="zh-CN" sz="2000" b="0" dirty="0">
                <a:latin typeface="Cambria Math" panose="02040503050406030204" pitchFamily="18" charset="0"/>
              </a:rPr>
              <a:t>ISO 10918-1 </a:t>
            </a:r>
            <a:r>
              <a:rPr lang="zh-CN" altLang="en-US" sz="2000" b="0" dirty="0">
                <a:latin typeface="Cambria Math" panose="02040503050406030204" pitchFamily="18" charset="0"/>
              </a:rPr>
              <a:t>的认定，成为了图片压缩标准。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4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格式灰度图像的压缩步骤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>
                <a:latin typeface="Cambria Math" panose="02040503050406030204" pitchFamily="18" charset="0"/>
              </a:rPr>
              <a:t>通过</a:t>
            </a:r>
            <a:r>
              <a:rPr lang="en-US" altLang="zh-CN" sz="2400" dirty="0">
                <a:latin typeface="Cambria Math" panose="02040503050406030204" pitchFamily="18" charset="0"/>
              </a:rPr>
              <a:t>DCT</a:t>
            </a:r>
            <a:r>
              <a:rPr lang="zh-CN" altLang="en-US" sz="24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量化</a:t>
            </a:r>
            <a:r>
              <a:rPr lang="en-US" altLang="zh-CN" sz="2400" dirty="0">
                <a:latin typeface="Cambria Math" panose="02040503050406030204" pitchFamily="18" charset="0"/>
              </a:rPr>
              <a:t> </a:t>
            </a:r>
            <a:r>
              <a:rPr lang="en-US" altLang="zh-CN" sz="2400" b="0" dirty="0">
                <a:latin typeface="Cambria Math" panose="02040503050406030204" pitchFamily="18" charset="0"/>
              </a:rPr>
              <a:t>Quantization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排列 </a:t>
            </a:r>
            <a:r>
              <a:rPr lang="en-US" altLang="zh-CN" sz="2400" b="0" dirty="0">
                <a:latin typeface="Cambria Math" panose="02040503050406030204" pitchFamily="18" charset="0"/>
              </a:rPr>
              <a:t>zig-zag reading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分别对</a:t>
            </a:r>
            <a:r>
              <a:rPr lang="en-US" altLang="zh-CN" sz="2400" b="0" dirty="0">
                <a:latin typeface="Cambria Math" panose="02040503050406030204" pitchFamily="18" charset="0"/>
              </a:rPr>
              <a:t>DC </a:t>
            </a:r>
            <a:r>
              <a:rPr lang="zh-CN" altLang="en-US" sz="2400" b="0" dirty="0">
                <a:latin typeface="Cambria Math" panose="02040503050406030204" pitchFamily="18" charset="0"/>
              </a:rPr>
              <a:t>与 </a:t>
            </a:r>
            <a:r>
              <a:rPr lang="en-US" altLang="zh-CN" sz="2400" b="0" dirty="0">
                <a:latin typeface="Cambria Math" panose="02040503050406030204" pitchFamily="18" charset="0"/>
              </a:rPr>
              <a:t>AC </a:t>
            </a:r>
            <a:r>
              <a:rPr lang="zh-CN" altLang="en-US" sz="2400" b="0" dirty="0">
                <a:latin typeface="Cambria Math" panose="02040503050406030204" pitchFamily="18" charset="0"/>
              </a:rPr>
              <a:t>信号做无损编码 </a:t>
            </a:r>
            <a:r>
              <a:rPr lang="en-US" altLang="zh-CN" sz="2400" b="0" dirty="0">
                <a:latin typeface="Cambria Math" panose="02040503050406030204" pitchFamily="18" charset="0"/>
              </a:rPr>
              <a:t>lossless coding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8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DCT</a:t>
            </a:r>
            <a:r>
              <a:rPr lang="zh-CN" altLang="en-US" sz="28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19126-3174-575C-6025-7EF374D9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09" y="1751638"/>
            <a:ext cx="7338181" cy="44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9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0" dirty="0">
                <a:latin typeface="Cambria Math" panose="02040503050406030204" pitchFamily="18" charset="0"/>
              </a:rPr>
              <a:t>8*8 DCT</a:t>
            </a:r>
            <a:r>
              <a:rPr lang="zh-CN" altLang="en-US" b="0" dirty="0">
                <a:latin typeface="Cambria Math" panose="02040503050406030204" pitchFamily="18" charset="0"/>
              </a:rPr>
              <a:t>的特性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39FC2-5718-E410-D336-F1044EC8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61" y="1548684"/>
            <a:ext cx="7082277" cy="46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9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量化</a:t>
            </a:r>
            <a:r>
              <a:rPr lang="en-US" altLang="zh-CN" sz="2800" dirty="0">
                <a:latin typeface="Cambria Math" panose="02040503050406030204" pitchFamily="18" charset="0"/>
              </a:rPr>
              <a:t> </a:t>
            </a:r>
            <a:r>
              <a:rPr lang="en-US" altLang="zh-CN" sz="2800" b="0" dirty="0">
                <a:latin typeface="Cambria Math" panose="02040503050406030204" pitchFamily="18" charset="0"/>
              </a:rPr>
              <a:t>Quantization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42713" cy="51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量化是 </a:t>
            </a:r>
            <a:r>
              <a:rPr lang="en-US" altLang="zh-CN" sz="1800" dirty="0">
                <a:latin typeface="Cambria Math" panose="02040503050406030204" pitchFamily="18" charset="0"/>
              </a:rPr>
              <a:t>JPEG </a:t>
            </a:r>
            <a:r>
              <a:rPr lang="zh-CN" altLang="en-US" sz="1800" dirty="0">
                <a:latin typeface="Cambria Math" panose="02040503050406030204" pitchFamily="18" charset="0"/>
              </a:rPr>
              <a:t>压缩的主要有损部分，将</a:t>
            </a:r>
            <a:r>
              <a:rPr lang="en-US" altLang="zh-CN" sz="1800" dirty="0">
                <a:latin typeface="Cambria Math" panose="02040503050406030204" pitchFamily="18" charset="0"/>
              </a:rPr>
              <a:t>8*8DCT</a:t>
            </a:r>
            <a:r>
              <a:rPr lang="zh-CN" altLang="en-US" sz="1800" dirty="0">
                <a:latin typeface="Cambria Math" panose="02040503050406030204" pitchFamily="18" charset="0"/>
              </a:rPr>
              <a:t>块除以量化模板。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量化模板的作用是保留低频信息，减小高频特征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运算遇到小数时，四舍五入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此外，我们还能认为的增加量化模板的权重，称为</a:t>
            </a:r>
            <a:r>
              <a:rPr lang="en-US" altLang="zh-CN" sz="1800" dirty="0">
                <a:latin typeface="Cambria Math" panose="02040503050406030204" pitchFamily="18" charset="0"/>
              </a:rPr>
              <a:t>Quality factor </a:t>
            </a:r>
            <a:r>
              <a:rPr lang="zh-CN" altLang="en-US" sz="1800" dirty="0">
                <a:latin typeface="Cambria Math" panose="02040503050406030204" pitchFamily="18" charset="0"/>
              </a:rPr>
              <a:t>质量因素。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EEECB-DC95-6906-3889-B0FB801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231" y="1544074"/>
            <a:ext cx="5051076" cy="286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354F5-E2C5-6E19-230E-667FD31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21" y="4155791"/>
            <a:ext cx="2092462" cy="23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Zig-zag </a:t>
            </a:r>
            <a:r>
              <a:rPr lang="zh-CN" altLang="en-US" sz="2800" dirty="0">
                <a:latin typeface="Cambria Math" panose="02040503050406030204" pitchFamily="18" charset="0"/>
              </a:rPr>
              <a:t>与 </a:t>
            </a:r>
            <a:r>
              <a:rPr lang="zh-CN" altLang="en-US" sz="28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800" b="0" dirty="0">
                <a:latin typeface="Cambria Math" panose="02040503050406030204" pitchFamily="18" charset="0"/>
              </a:rPr>
              <a:t>lossless coding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6303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Cambria Math" panose="02040503050406030204" pitchFamily="18" charset="0"/>
              </a:rPr>
              <a:t>DC </a:t>
            </a:r>
            <a:r>
              <a:rPr lang="zh-CN" altLang="en-US" sz="1800" b="0" dirty="0">
                <a:latin typeface="Cambria Math" panose="02040503050406030204" pitchFamily="18" charset="0"/>
              </a:rPr>
              <a:t>（低频部分）部分采用 </a:t>
            </a:r>
            <a:r>
              <a:rPr lang="en-US" altLang="zh-CN" sz="1800" b="0" dirty="0">
                <a:latin typeface="Cambria Math" panose="02040503050406030204" pitchFamily="18" charset="0"/>
              </a:rPr>
              <a:t>DPCM </a:t>
            </a:r>
            <a:r>
              <a:rPr lang="zh-CN" altLang="en-US" sz="1800" b="0" dirty="0">
                <a:latin typeface="Cambria Math" panose="02040503050406030204" pitchFamily="18" charset="0"/>
              </a:rPr>
              <a:t>差分预测编码调制压缩</a:t>
            </a:r>
            <a:r>
              <a:rPr lang="zh-CN" altLang="en-US" sz="1800" dirty="0">
                <a:latin typeface="Cambria Math" panose="02040503050406030204" pitchFamily="18" charset="0"/>
              </a:rPr>
              <a:t>，减少像素间的冗余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再用</a:t>
            </a:r>
            <a:r>
              <a:rPr lang="en-US" altLang="zh-CN" sz="1800" dirty="0">
                <a:latin typeface="Cambria Math" panose="02040503050406030204" pitchFamily="18" charset="0"/>
              </a:rPr>
              <a:t>Zig-zag</a:t>
            </a:r>
            <a:r>
              <a:rPr lang="zh-CN" altLang="en-US" sz="1800" dirty="0">
                <a:latin typeface="Cambria Math" panose="02040503050406030204" pitchFamily="18" charset="0"/>
              </a:rPr>
              <a:t>将图像展开成一维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mbria Math" panose="02040503050406030204" pitchFamily="18" charset="0"/>
              </a:rPr>
              <a:t>Run-length </a:t>
            </a:r>
            <a:r>
              <a:rPr lang="zh-CN" altLang="en-US" sz="1800" dirty="0">
                <a:latin typeface="Cambria Math" panose="02040503050406030204" pitchFamily="18" charset="0"/>
              </a:rPr>
              <a:t>编码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mbria Math" panose="02040503050406030204" pitchFamily="18" charset="0"/>
              </a:rPr>
              <a:t>Huffman</a:t>
            </a:r>
            <a:r>
              <a:rPr lang="zh-CN" altLang="en-US" sz="1800" dirty="0">
                <a:latin typeface="Cambria Math" panose="02040503050406030204" pitchFamily="18" charset="0"/>
              </a:rPr>
              <a:t> 编码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0D1B-4B59-42F4-FF91-C42E37B7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77" y="1555654"/>
            <a:ext cx="4197566" cy="18733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6B4B32E-69E3-8BB1-2BCA-4EB799E16BCA}"/>
              </a:ext>
            </a:extLst>
          </p:cNvPr>
          <p:cNvSpPr txBox="1">
            <a:spLocks/>
          </p:cNvSpPr>
          <p:nvPr/>
        </p:nvSpPr>
        <p:spPr>
          <a:xfrm>
            <a:off x="8317483" y="3469540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DC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低频部分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6AC1B-4E85-39C4-8427-2355B8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77" y="4020824"/>
            <a:ext cx="3610098" cy="219567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E267631-D244-D422-AD66-17631536DEA8}"/>
              </a:ext>
            </a:extLst>
          </p:cNvPr>
          <p:cNvSpPr txBox="1">
            <a:spLocks/>
          </p:cNvSpPr>
          <p:nvPr/>
        </p:nvSpPr>
        <p:spPr>
          <a:xfrm>
            <a:off x="8317483" y="6153002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AC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高频部分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114" y="1448714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1080P(Full High Definition), </a:t>
            </a:r>
            <a:r>
              <a:rPr lang="zh-CN" altLang="en-US" sz="2000" dirty="0"/>
              <a:t>大概需要 </a:t>
            </a:r>
            <a:r>
              <a:rPr lang="en-US" altLang="zh-CN" sz="2000" dirty="0"/>
              <a:t>1.3TB </a:t>
            </a:r>
            <a:r>
              <a:rPr lang="zh-CN" altLang="en-US" sz="2000" dirty="0"/>
              <a:t>大小</a:t>
            </a:r>
            <a:endParaRPr lang="en-US" altLang="zh-CN" sz="20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2K (Quad HD)</a:t>
            </a:r>
            <a:r>
              <a:rPr lang="zh-CN" altLang="en-US" sz="2000" dirty="0"/>
              <a:t>，大概需要</a:t>
            </a:r>
            <a:r>
              <a:rPr lang="en-US" altLang="zh-CN" sz="20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4K(Ultra HD)</a:t>
            </a:r>
            <a:r>
              <a:rPr lang="zh-CN" altLang="en-US" sz="2000" dirty="0"/>
              <a:t>，大概需要</a:t>
            </a:r>
            <a:r>
              <a:rPr lang="en-US" altLang="zh-CN" sz="20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8K(Full Ultra HD), </a:t>
            </a:r>
            <a:r>
              <a:rPr lang="zh-CN" altLang="en-US" sz="2000" dirty="0"/>
              <a:t>大概需要</a:t>
            </a:r>
            <a:r>
              <a:rPr lang="en-US" altLang="zh-CN" sz="20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……</a:t>
            </a:r>
            <a:r>
              <a:rPr lang="zh-CN" altLang="en-US" sz="2000" dirty="0"/>
              <a:t>很可怕</a:t>
            </a:r>
            <a:endParaRPr lang="en-US" altLang="zh-CN" sz="20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怎么存储？</a:t>
            </a:r>
            <a:endParaRPr lang="en-US" altLang="zh-CN" sz="20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怎么传输？</a:t>
            </a:r>
            <a:endParaRPr lang="en-US" altLang="zh-CN" sz="20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的解压过程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C4DF9-DAB8-7ADE-6622-6F997CA2C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557528"/>
            <a:ext cx="4975353" cy="492455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Huffman </a:t>
            </a:r>
            <a:r>
              <a:rPr lang="zh-CN" altLang="en-US" sz="2000" dirty="0"/>
              <a:t>编码解压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Run-length </a:t>
            </a:r>
            <a:r>
              <a:rPr lang="zh-CN" altLang="en-US" sz="2000" dirty="0"/>
              <a:t>编码解压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/>
              <a:t>系数反量化（乘以量化模板）得到</a:t>
            </a:r>
            <a:r>
              <a:rPr lang="en-US" altLang="zh-CN" sz="2000" dirty="0"/>
              <a:t>8*8DCT</a:t>
            </a:r>
            <a:r>
              <a:rPr lang="zh-CN" altLang="en-US" sz="2000" dirty="0"/>
              <a:t>块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IDCT </a:t>
            </a:r>
            <a:r>
              <a:rPr lang="zh-CN" altLang="en-US" sz="2000" dirty="0"/>
              <a:t>反变换得到空间域图像</a:t>
            </a:r>
          </a:p>
        </p:txBody>
      </p:sp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3B3734-D5EE-ABDC-46E6-F416D5F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0" y="1682063"/>
            <a:ext cx="7859499" cy="38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3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ADD8D8-2955-04BA-41E9-C1B1DADD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" y="1880756"/>
            <a:ext cx="4216617" cy="22035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F9D12-21B3-D6BD-E9F1-5A08D273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" y="4236026"/>
            <a:ext cx="4203916" cy="2267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98510C-D467-1F51-8D7C-7324FB6C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52" y="1906157"/>
            <a:ext cx="4134062" cy="217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E5CE92-E129-0D54-CD3A-D427C9B9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052" y="4219081"/>
            <a:ext cx="4299171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图像压缩的基本任务是减少</a:t>
            </a:r>
            <a:r>
              <a:rPr lang="zh-CN" altLang="en-US" sz="2000" dirty="0">
                <a:solidFill>
                  <a:srgbClr val="00B0F0"/>
                </a:solidFill>
              </a:rPr>
              <a:t>数据量</a:t>
            </a:r>
            <a:r>
              <a:rPr lang="zh-CN" altLang="en-US" sz="2000" dirty="0"/>
              <a:t>来表达</a:t>
            </a:r>
            <a:r>
              <a:rPr lang="zh-CN" altLang="en-US" sz="2000" dirty="0">
                <a:solidFill>
                  <a:srgbClr val="FF0000"/>
                </a:solidFill>
              </a:rPr>
              <a:t>信息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图像压缩算法的设计方向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编码冗余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时间与空间冗余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不相关信息（人类视觉心理冗余信息）</a:t>
            </a:r>
            <a:endParaRPr lang="en-US" altLang="zh-CN" sz="20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图像压缩的好处：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减少数据存储大小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减少数据传输时间和消耗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减少数据运算所需的内存</a:t>
            </a:r>
            <a:endParaRPr lang="en-US" altLang="zh-CN" sz="20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数据是信息的载体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数据是信息的具体表现形式（符号、文字、数字、语音、图像、视频）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信息论给出了信息的数学定义：消除事件不确定性的物理量。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香农是与冯</a:t>
            </a:r>
            <a:r>
              <a:rPr lang="en-US" altLang="zh-CN" sz="1800" dirty="0"/>
              <a:t>·</a:t>
            </a:r>
            <a:r>
              <a:rPr lang="zh-CN" altLang="en-US" sz="1800" dirty="0"/>
              <a:t>诺伊曼、图灵、维纳齐名的计算机相关领域科学家。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信息论广泛应用于通信，密码，人工智能领域。</a:t>
            </a:r>
            <a:endParaRPr lang="en-US" altLang="zh-CN" sz="18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1" y="1435608"/>
            <a:ext cx="2536351" cy="30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7047" y="4552005"/>
            <a:ext cx="25363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900" dirty="0"/>
          </a:p>
        </p:txBody>
      </p:sp>
      <p:sp>
        <p:nvSpPr>
          <p:cNvPr id="4" name="AutoShape 2" descr="看到你就开心的句子_第一句子网">
            <a:extLst>
              <a:ext uri="{FF2B5EF4-FFF2-40B4-BE49-F238E27FC236}">
                <a16:creationId xmlns:a16="http://schemas.microsoft.com/office/drawing/2014/main" id="{7A5D398C-DA89-27FA-6FB3-428CB53AD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形 5" descr="吐舌的脸轮廓 纯色填充">
            <a:extLst>
              <a:ext uri="{FF2B5EF4-FFF2-40B4-BE49-F238E27FC236}">
                <a16:creationId xmlns:a16="http://schemas.microsoft.com/office/drawing/2014/main" id="{2E223489-FF0D-E88C-9AF8-A7B1A7691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9978" y="2427170"/>
            <a:ext cx="642919" cy="642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E18A8C-D3E3-6434-2819-8B7B5C373081}"/>
              </a:ext>
            </a:extLst>
          </p:cNvPr>
          <p:cNvSpPr txBox="1"/>
          <p:nvPr/>
        </p:nvSpPr>
        <p:spPr>
          <a:xfrm>
            <a:off x="6248400" y="2573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开心</a:t>
            </a:r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随机变量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此时随机变量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800" dirty="0"/>
                  <a:t>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隔壁小强告诉小明正确选项在</a:t>
                </a:r>
                <a:r>
                  <a:rPr lang="en-US" altLang="zh-CN" sz="1800" dirty="0"/>
                  <a:t>A,B</a:t>
                </a:r>
                <a:r>
                  <a:rPr lang="zh-CN" altLang="en-US" sz="1800" dirty="0"/>
                  <a:t>两项之间，那么概率分布律就变成了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50%, 50%,0%,0%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此时</m:t>
                    </m:r>
                  </m:oMath>
                </a14:m>
                <a:r>
                  <a:rPr lang="zh-CN" altLang="en-US" sz="1800" dirty="0"/>
                  <a:t>不确定性大小为 </a:t>
                </a:r>
                <a:r>
                  <a:rPr lang="en-US" altLang="zh-CN" sz="1800" dirty="0"/>
                  <a:t>1bit</a:t>
                </a:r>
                <a:r>
                  <a:rPr lang="zh-CN" altLang="en-US" sz="1800" dirty="0"/>
                  <a:t>，所以小强提供了 </a:t>
                </a:r>
                <a:r>
                  <a:rPr lang="en-US" altLang="zh-CN" sz="1800" dirty="0"/>
                  <a:t>2 bit -1bit=1bit </a:t>
                </a:r>
                <a:r>
                  <a:rPr lang="zh-CN" altLang="en-US" sz="1800" dirty="0"/>
                  <a:t>信息。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r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</a:t>
            </a:r>
            <a:r>
              <a:rPr lang="en-US" altLang="zh-CN" sz="1400" dirty="0"/>
              <a:t> C</a:t>
            </a:r>
            <a:r>
              <a:rPr lang="zh-CN" altLang="en-US" sz="1400" dirty="0"/>
              <a:t>是错误选项时，提供了多少信息？</a:t>
            </a:r>
            <a:endParaRPr lang="en-US" altLang="zh-CN" sz="1400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隔壁小强告诉小明，答案在</a:t>
            </a:r>
            <a:r>
              <a:rPr lang="en-US" altLang="zh-CN" sz="1400" dirty="0"/>
              <a:t>A,B,C,D</a:t>
            </a:r>
            <a:r>
              <a:rPr lang="zh-CN" altLang="en-US" sz="1400" dirty="0"/>
              <a:t>中，提供了多少信息？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661232" y="4612535"/>
                <a:ext cx="5081638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32" y="4612535"/>
                <a:ext cx="5081638" cy="112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218" y="2029961"/>
            <a:ext cx="3610049" cy="258257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计算灰度频率（直方图），然后计算出信息熵。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06" y="2057990"/>
            <a:ext cx="589923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2208058" y="4999947"/>
            <a:ext cx="1275129" cy="67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sz="2400" dirty="0">
                <a:hlinkClick r:id="rId4" action="ppaction://hlinkfile"/>
              </a:rPr>
              <a:t>代码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4EFD2-E29E-6669-AC00-481A84B4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0DCA32C-E153-8C93-CC93-4848D82FD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678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B7F3EF-8510-3064-CBD6-5282774547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358935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000" dirty="0"/>
              <a:t>计算图像的信息熵？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82658040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9202</TotalTime>
  <Words>2195</Words>
  <Application>Microsoft Office PowerPoint</Application>
  <PresentationFormat>宽屏</PresentationFormat>
  <Paragraphs>233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图像的信息熵（重点）</vt:lpstr>
      <vt:lpstr>压缩效率的衡量指标</vt:lpstr>
      <vt:lpstr>压缩类型（重点）</vt:lpstr>
      <vt:lpstr>无损压缩</vt:lpstr>
      <vt:lpstr>编码冗余与 Fixed-Length Code 固定长度编码</vt:lpstr>
      <vt:lpstr>Fixed-Length Code 固定长度编码</vt:lpstr>
      <vt:lpstr>Fixed-Length Code 固定长度编码</vt:lpstr>
      <vt:lpstr>Fixed-Length Code 固定长度编码</vt:lpstr>
      <vt:lpstr>Run-length coding 行程长度编码</vt:lpstr>
      <vt:lpstr>Variable-Length Code 变长编码</vt:lpstr>
      <vt:lpstr>Variable-Length Code 的编码过程</vt:lpstr>
      <vt:lpstr>Variable-Length Code 的解码过程</vt:lpstr>
      <vt:lpstr>Variable-Length Code 的解码过程</vt:lpstr>
      <vt:lpstr>Huffman coding算法</vt:lpstr>
      <vt:lpstr>Huffman coding举例</vt:lpstr>
      <vt:lpstr>Huffman coding例题</vt:lpstr>
      <vt:lpstr>无损压缩的下限</vt:lpstr>
      <vt:lpstr>像素间冗余与DPCM压缩算法</vt:lpstr>
      <vt:lpstr>像素间冗余与DPCM压缩算法</vt:lpstr>
      <vt:lpstr>DPCM压缩算法的有效性</vt:lpstr>
      <vt:lpstr>Raster-scan DPCM coding</vt:lpstr>
      <vt:lpstr>心理视觉冗余与有损压缩算法</vt:lpstr>
      <vt:lpstr>有损压缩质量的评价指标</vt:lpstr>
      <vt:lpstr>变换域编码 transform coding</vt:lpstr>
      <vt:lpstr>变换域编码 transform coding 的有效性</vt:lpstr>
      <vt:lpstr>JPEG格式与背景知识</vt:lpstr>
      <vt:lpstr>JPEG格式灰度图像的压缩步骤</vt:lpstr>
      <vt:lpstr>DCT变换将图像转换到频域</vt:lpstr>
      <vt:lpstr>8*8 DCT的特性</vt:lpstr>
      <vt:lpstr>量化 Quantization</vt:lpstr>
      <vt:lpstr>Zig-zag 与 无损编码 lossless coding</vt:lpstr>
      <vt:lpstr>JPEG的解压过程</vt:lpstr>
      <vt:lpstr>JPEG的图像质量</vt:lpstr>
      <vt:lpstr>JPEG的图像质量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747</cp:revision>
  <dcterms:created xsi:type="dcterms:W3CDTF">2022-07-19T07:06:29Z</dcterms:created>
  <dcterms:modified xsi:type="dcterms:W3CDTF">2022-08-31T06:24:44Z</dcterms:modified>
  <cp:version/>
</cp:coreProperties>
</file>